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</p:sldMasterIdLst>
  <p:notesMasterIdLst>
    <p:notesMasterId r:id="rId13"/>
  </p:notesMasterIdLst>
  <p:sldIdLst>
    <p:sldId id="273" r:id="rId2"/>
    <p:sldId id="312" r:id="rId3"/>
    <p:sldId id="295" r:id="rId4"/>
    <p:sldId id="313" r:id="rId5"/>
    <p:sldId id="314" r:id="rId6"/>
    <p:sldId id="315" r:id="rId7"/>
    <p:sldId id="318" r:id="rId8"/>
    <p:sldId id="310" r:id="rId9"/>
    <p:sldId id="319" r:id="rId10"/>
    <p:sldId id="320" r:id="rId11"/>
    <p:sldId id="321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ntMP/+phPJIjL2A6ejNOgkpeR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031B"/>
    <a:srgbClr val="072F5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customschemas.google.com/relationships/presentationmetadata" Target="metadata"/><Relationship Id="rId2" Type="http://schemas.openxmlformats.org/officeDocument/2006/relationships/slide" Target="slides/slide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22615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‹Nº›</a:t>
            </a:fld>
            <a:endParaRPr lang="es-P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18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859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‹Nº›</a:t>
            </a:fld>
            <a:endParaRPr lang="es-PE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55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2A59-4097-4B80-8200-3FE2AF55340B}" type="datetimeFigureOut">
              <a:rPr lang="es-PE" smtClean="0"/>
              <a:t>2/08/2024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B867-CA82-4D6B-A947-720905FD0D0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292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‹Nº›</a:t>
            </a:fld>
            <a:endParaRPr lang="es-P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34669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819463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081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866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6298156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403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‹Nº›</a:t>
            </a:fld>
            <a:endParaRPr lang="es-P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03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‹Nº›</a:t>
            </a:fld>
            <a:endParaRPr lang="es-PE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77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b.pe/institucion/concytec/noticias/824991-convocatoria-proyectos-de-incorporacion-de-investigadores-postdoctorales-en-instituciones-peruanas-202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b.pe/institucion/concytec/noticias/891162-concytec-destino-mas-de-s-224-millones-para-impulsar-la-ciencia-tecnologia-e-innovacion-en-el-2023" TargetMode="External"/><Relationship Id="rId2" Type="http://schemas.openxmlformats.org/officeDocument/2006/relationships/hyperlink" Target="https://www.gob.pe/institucion/concytec/noticias/824991-convocatoria-proyectos-de-incorporacion-de-investigadores-postdoctorales-en-instituciones-peruanas-202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03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9;p60"/>
          <p:cNvSpPr txBox="1"/>
          <p:nvPr/>
        </p:nvSpPr>
        <p:spPr>
          <a:xfrm>
            <a:off x="6035039" y="2716812"/>
            <a:ext cx="1942012" cy="109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PE" sz="8000" b="1" i="0" u="none" strike="noStrike" cap="none" dirty="0">
                <a:solidFill>
                  <a:schemeClr val="bg1">
                    <a:lumMod val="6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Google Shape;185;p39"/>
          <p:cNvSpPr txBox="1"/>
          <p:nvPr/>
        </p:nvSpPr>
        <p:spPr>
          <a:xfrm>
            <a:off x="6048100" y="3812041"/>
            <a:ext cx="5534296" cy="1248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PE" sz="32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Presentación</a:t>
            </a:r>
            <a:endParaRPr lang="es-PE" sz="32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PE" sz="24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Dirección de Investigación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PE" sz="2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Vicerrectorado de Investigación</a:t>
            </a:r>
            <a:endParaRPr lang="es-PE" sz="2400" b="1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es-PE" sz="3200" b="1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0636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0724" y="259080"/>
            <a:ext cx="10504932" cy="1499616"/>
          </a:xfrm>
        </p:spPr>
        <p:txBody>
          <a:bodyPr>
            <a:noAutofit/>
          </a:bodyPr>
          <a:lstStyle/>
          <a:p>
            <a:pPr algn="ctr"/>
            <a:r>
              <a:rPr lang="es-PE" sz="36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Plan Nacional de Ciencia, Tecnología e Innovación Tecnológica (PNCTI)       periodo 2021-2025</a:t>
            </a:r>
            <a:endParaRPr lang="es-PE" sz="3200" b="1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5528" y="1935480"/>
            <a:ext cx="10504932" cy="4556760"/>
          </a:xfrm>
        </p:spPr>
        <p:txBody>
          <a:bodyPr>
            <a:normAutofit fontScale="550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sz="5100" b="1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Adaptación y Mitigación del Cambio Climático</a:t>
            </a:r>
            <a:endParaRPr lang="es-PE" sz="51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sz="5100" b="1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Valoración y Uso Sostenible de la Biodiversidad</a:t>
            </a:r>
            <a:endParaRPr lang="es-PE" sz="51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sz="5100" b="1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Economía Circular</a:t>
            </a:r>
            <a:endParaRPr lang="es-PE" sz="51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sz="5100" b="1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Salud</a:t>
            </a:r>
            <a:endParaRPr lang="es-PE" sz="51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sz="5100" b="1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Seguridad Alimentaria</a:t>
            </a:r>
            <a:endParaRPr lang="es-PE" sz="51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sz="5100" b="1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Energías Renovables</a:t>
            </a:r>
            <a:endParaRPr lang="es-PE" sz="51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PE" sz="5100" b="1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Tecnologías de la Información y la Comunicación (TIC)</a:t>
            </a:r>
            <a:endParaRPr lang="es-PE" sz="51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45036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0724" y="259080"/>
            <a:ext cx="10504932" cy="1499616"/>
          </a:xfrm>
        </p:spPr>
        <p:txBody>
          <a:bodyPr>
            <a:noAutofit/>
          </a:bodyPr>
          <a:lstStyle/>
          <a:p>
            <a:pPr algn="ctr"/>
            <a:r>
              <a:rPr lang="es-PE" sz="36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Plan Nacional de Ciencia, Tecnología e Innovación Tecnológica (PNCTI)       periodo 2021-2025</a:t>
            </a:r>
            <a:endParaRPr lang="es-PE" sz="3200" b="1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5528" y="1584960"/>
            <a:ext cx="10930128" cy="5013960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PE" sz="1900" b="1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Adaptación y Mitigación del Cambio Climático</a:t>
            </a:r>
            <a:r>
              <a:rPr lang="es-PE" sz="1900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: Enfocada en abordar los desafíos del cambio climático y encontrar soluciones para adaptarnos y mitigar sus efectos</a:t>
            </a:r>
            <a:r>
              <a:rPr lang="es-PE" sz="1900" kern="100" baseline="300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1</a:t>
            </a:r>
            <a:r>
              <a:rPr lang="es-PE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PE" sz="1900" b="1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Valoración y Uso Sostenible de la Biodiversidad</a:t>
            </a:r>
            <a:r>
              <a:rPr lang="es-PE" sz="1900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: Esta línea busca entender y aprovechar de manera sostenible la riqueza biológica de nuestro país</a:t>
            </a:r>
            <a:r>
              <a:rPr lang="es-PE" sz="1900" kern="100" baseline="300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2</a:t>
            </a:r>
            <a:r>
              <a:rPr lang="es-PE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PE" sz="1900" b="1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Economía Circular</a:t>
            </a:r>
            <a:r>
              <a:rPr lang="es-PE" sz="1900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: Se centra en promover prácticas económicas que reduzcan el desperdicio y fomenten la reutilización y el reciclaje</a:t>
            </a:r>
            <a:r>
              <a:rPr lang="es-PE" sz="1900" kern="100" baseline="300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1</a:t>
            </a:r>
            <a:r>
              <a:rPr lang="es-PE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PE" sz="1900" b="1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Salud</a:t>
            </a:r>
            <a:r>
              <a:rPr lang="es-PE" sz="1900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: Investigación en áreas como medicina, epidemiología, salud pública y nuevas terapias médicas</a:t>
            </a:r>
            <a:r>
              <a:rPr lang="es-PE" sz="1900" kern="100" baseline="300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2</a:t>
            </a:r>
            <a:r>
              <a:rPr lang="es-PE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PE" sz="1900" b="1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Seguridad Alimentaria</a:t>
            </a:r>
            <a:r>
              <a:rPr lang="es-PE" sz="1900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: Busca garantizar que todos tengan acceso a alimentos nutritivos y variados</a:t>
            </a:r>
            <a:r>
              <a:rPr lang="es-PE" sz="1900" kern="100" baseline="300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1</a:t>
            </a:r>
            <a:r>
              <a:rPr lang="es-PE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PE" sz="1900" b="1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Energías Renovables</a:t>
            </a:r>
            <a:r>
              <a:rPr lang="es-PE" sz="1900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: Investigación en fuentes de energía limpias y sostenibles</a:t>
            </a:r>
            <a:r>
              <a:rPr lang="es-PE" sz="1900" kern="100" baseline="300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1</a:t>
            </a:r>
            <a:r>
              <a:rPr lang="es-PE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PE" sz="1900" b="1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Tecnologías de la Información y la Comunicación (TIC)</a:t>
            </a:r>
            <a:r>
              <a:rPr lang="es-PE" sz="1900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: Explora avances en áreas como inteligencia artificial, ciberseguridad y comunicaciones</a:t>
            </a:r>
            <a:r>
              <a:rPr lang="es-PE" sz="1900" kern="100" baseline="300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1</a:t>
            </a:r>
            <a:r>
              <a:rPr lang="es-PE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es-PE" sz="5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6745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ORGANIGRAMA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FBD9E81-6EAC-28E9-F908-6F4BDC7712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85"/>
          <a:stretch/>
        </p:blipFill>
        <p:spPr>
          <a:xfrm>
            <a:off x="1818527" y="1722120"/>
            <a:ext cx="961791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96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rgbClr val="0070C0"/>
                </a:solidFill>
              </a:rPr>
              <a:t>ROF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9F02180-95AD-F330-EFF9-C7044EAA8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23914"/>
            <a:ext cx="10866120" cy="324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3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5964" y="182880"/>
            <a:ext cx="9720072" cy="1499616"/>
          </a:xfrm>
        </p:spPr>
        <p:txBody>
          <a:bodyPr/>
          <a:lstStyle/>
          <a:p>
            <a:r>
              <a:rPr lang="es-PE" b="1" dirty="0">
                <a:solidFill>
                  <a:srgbClr val="0070C0"/>
                </a:solidFill>
              </a:rPr>
              <a:t>Direcciones del VRI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835DB19-BC4F-2825-45A1-92E7C2179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1488621"/>
            <a:ext cx="11369040" cy="497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63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5964" y="182880"/>
            <a:ext cx="9720072" cy="1499616"/>
          </a:xfrm>
        </p:spPr>
        <p:txBody>
          <a:bodyPr/>
          <a:lstStyle/>
          <a:p>
            <a:r>
              <a:rPr lang="es-PE" b="1" dirty="0">
                <a:solidFill>
                  <a:srgbClr val="0070C0"/>
                </a:solidFill>
              </a:rPr>
              <a:t>Dirección  de Investigación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7AFEE6-F9F1-6A75-9FB4-A78D354C8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2642666"/>
            <a:ext cx="11506200" cy="157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04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5964" y="0"/>
            <a:ext cx="10504932" cy="1499616"/>
          </a:xfrm>
        </p:spPr>
        <p:txBody>
          <a:bodyPr/>
          <a:lstStyle/>
          <a:p>
            <a:r>
              <a:rPr lang="es-PE" b="1" dirty="0">
                <a:solidFill>
                  <a:srgbClr val="0070C0"/>
                </a:solidFill>
              </a:rPr>
              <a:t>Funciones Dirección  de Investigación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CADA41-F793-3C05-947C-B102FF2440A2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51104" y="982761"/>
            <a:ext cx="10841735" cy="577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95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5963" y="-201168"/>
            <a:ext cx="10473735" cy="1499616"/>
          </a:xfrm>
        </p:spPr>
        <p:txBody>
          <a:bodyPr/>
          <a:lstStyle/>
          <a:p>
            <a:r>
              <a:rPr lang="es-PE" b="1" dirty="0">
                <a:solidFill>
                  <a:srgbClr val="0070C0"/>
                </a:solidFill>
              </a:rPr>
              <a:t>Funciones Dirección  de Investigación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50520AF-BDB7-2A60-27DC-016D986B9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59" y="845593"/>
            <a:ext cx="11510682" cy="42089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A3E45A9-7D20-FBBF-8767-29732954B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59" y="4819734"/>
            <a:ext cx="11369040" cy="204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39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5964" y="182880"/>
            <a:ext cx="9720072" cy="1499616"/>
          </a:xfrm>
        </p:spPr>
        <p:txBody>
          <a:bodyPr/>
          <a:lstStyle/>
          <a:p>
            <a:r>
              <a:rPr lang="es-PE" b="1" dirty="0">
                <a:solidFill>
                  <a:srgbClr val="0070C0"/>
                </a:solidFill>
              </a:rPr>
              <a:t>Funciones Unidad de Investigación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B7800B9-CA52-2B31-7AB8-68AC90565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369632"/>
            <a:ext cx="11320491" cy="530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89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5964" y="182880"/>
            <a:ext cx="9720072" cy="1499616"/>
          </a:xfrm>
        </p:spPr>
        <p:txBody>
          <a:bodyPr/>
          <a:lstStyle/>
          <a:p>
            <a:r>
              <a:rPr lang="es-PE" b="1" dirty="0">
                <a:solidFill>
                  <a:srgbClr val="0070C0"/>
                </a:solidFill>
              </a:rPr>
              <a:t>Funciones Unidad de Investigación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B7800B9-CA52-2B31-7AB8-68AC90565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369632"/>
            <a:ext cx="11320491" cy="5305488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C163824C-6B07-06D2-B675-93F15739D7B0}"/>
              </a:ext>
            </a:extLst>
          </p:cNvPr>
          <p:cNvSpPr/>
          <p:nvPr/>
        </p:nvSpPr>
        <p:spPr>
          <a:xfrm>
            <a:off x="304799" y="3200400"/>
            <a:ext cx="11320491" cy="53094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0082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782</TotalTime>
  <Words>226</Words>
  <Application>Microsoft Office PowerPoint</Application>
  <PresentationFormat>Panorámica</PresentationFormat>
  <Paragraphs>28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Aptos</vt:lpstr>
      <vt:lpstr>Arial</vt:lpstr>
      <vt:lpstr>Symbol</vt:lpstr>
      <vt:lpstr>Tahoma</vt:lpstr>
      <vt:lpstr>Tw Cen MT</vt:lpstr>
      <vt:lpstr>Tw Cen MT Condensed</vt:lpstr>
      <vt:lpstr>Wingdings 3</vt:lpstr>
      <vt:lpstr>Integral</vt:lpstr>
      <vt:lpstr>Presentación de PowerPoint</vt:lpstr>
      <vt:lpstr>ORGANIGRAMA</vt:lpstr>
      <vt:lpstr>ROF</vt:lpstr>
      <vt:lpstr>Direcciones del VRI</vt:lpstr>
      <vt:lpstr>Dirección  de Investigación</vt:lpstr>
      <vt:lpstr>Funciones Dirección  de Investigación</vt:lpstr>
      <vt:lpstr>Funciones Dirección  de Investigación</vt:lpstr>
      <vt:lpstr>Funciones Unidad de Investigación</vt:lpstr>
      <vt:lpstr>Funciones Unidad de Investigación</vt:lpstr>
      <vt:lpstr>Plan Nacional de Ciencia, Tecnología e Innovación Tecnológica (PNCTI)       periodo 2021-2025</vt:lpstr>
      <vt:lpstr>Plan Nacional de Ciencia, Tecnología e Innovación Tecnológica (PNCTI)       periodo 2021-2025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Renán Darío Gonzales Apaza</dc:creator>
  <cp:lastModifiedBy>PARQUE CIENTIFICO</cp:lastModifiedBy>
  <cp:revision>85</cp:revision>
  <dcterms:created xsi:type="dcterms:W3CDTF">2020-03-03T13:14:57Z</dcterms:created>
  <dcterms:modified xsi:type="dcterms:W3CDTF">2024-08-02T18:03:56Z</dcterms:modified>
</cp:coreProperties>
</file>